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Nuni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7" roundtripDataSignature="AMtx7miISIcs1/PKmDZHbQjvL1x4SOy0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1D3E03B-BBB3-4738-A254-C4C32A056306}">
  <a:tblStyle styleId="{D1D3E03B-BBB3-4738-A254-C4C32A05630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Nunito-bold.fntdata"/><Relationship Id="rId23" Type="http://schemas.openxmlformats.org/officeDocument/2006/relationships/font" Target="fonts/Nuni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Nunito-boldItalic.fntdata"/><Relationship Id="rId25" Type="http://schemas.openxmlformats.org/officeDocument/2006/relationships/font" Target="fonts/Nunito-italic.fntdata"/><Relationship Id="rId27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Roboto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f5f20614c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1f5f20614c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f5fd190fb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1f5fd190fb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16f67994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216f67994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09199945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209199945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0fc52bca11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20fc52bca11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f5fd190fb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1f5fd190fb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17830b080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217830b080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0fc52bca1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20fc52bca1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f437762a9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1f437762a9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1993a71c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21993a71c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8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8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8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Google Shape;14;p8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8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8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8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" name="Google Shape;18;p8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8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8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8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" name="Google Shape;22;p8"/>
          <p:cNvGrpSpPr/>
          <p:nvPr/>
        </p:nvGrpSpPr>
        <p:grpSpPr>
          <a:xfrm>
            <a:off x="7057468" y="5088"/>
            <a:ext cx="1851281" cy="752108"/>
            <a:chOff x="6917201" y="0"/>
            <a:chExt cx="2227776" cy="863400"/>
          </a:xfrm>
        </p:grpSpPr>
        <p:sp>
          <p:nvSpPr>
            <p:cNvPr id="23" name="Google Shape;23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" name="Google Shape;26;p8"/>
          <p:cNvGrpSpPr/>
          <p:nvPr/>
        </p:nvGrpSpPr>
        <p:grpSpPr>
          <a:xfrm>
            <a:off x="6553032" y="4217852"/>
            <a:ext cx="2389067" cy="925737"/>
            <a:chOff x="6917201" y="0"/>
            <a:chExt cx="2227776" cy="863400"/>
          </a:xfrm>
        </p:grpSpPr>
        <p:sp>
          <p:nvSpPr>
            <p:cNvPr id="27" name="Google Shape;27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" name="Google Shape;30;p8"/>
          <p:cNvGrpSpPr/>
          <p:nvPr/>
        </p:nvGrpSpPr>
        <p:grpSpPr>
          <a:xfrm>
            <a:off x="199149" y="4055652"/>
            <a:ext cx="2795413" cy="1083308"/>
            <a:chOff x="6917201" y="0"/>
            <a:chExt cx="2227776" cy="863400"/>
          </a:xfrm>
        </p:grpSpPr>
        <p:sp>
          <p:nvSpPr>
            <p:cNvPr id="31" name="Google Shape;31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" name="Google Shape;34;p8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8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" name="Google Shape;111;p17"/>
          <p:cNvGrpSpPr/>
          <p:nvPr/>
        </p:nvGrpSpPr>
        <p:grpSpPr>
          <a:xfrm>
            <a:off x="5959222" y="4119576"/>
            <a:ext cx="2520951" cy="1024165"/>
            <a:chOff x="6917201" y="0"/>
            <a:chExt cx="2227776" cy="863400"/>
          </a:xfrm>
        </p:grpSpPr>
        <p:sp>
          <p:nvSpPr>
            <p:cNvPr id="112" name="Google Shape;112;p1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7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" name="Google Shape;115;p17"/>
          <p:cNvGrpSpPr/>
          <p:nvPr/>
        </p:nvGrpSpPr>
        <p:grpSpPr>
          <a:xfrm>
            <a:off x="199149" y="2"/>
            <a:ext cx="2795413" cy="1083308"/>
            <a:chOff x="6917201" y="0"/>
            <a:chExt cx="2227776" cy="863400"/>
          </a:xfrm>
        </p:grpSpPr>
        <p:sp>
          <p:nvSpPr>
            <p:cNvPr id="116" name="Google Shape;116;p1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7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p17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7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2" name="Google Shape;42;p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" name="Google Shape;46;p10"/>
          <p:cNvGrpSpPr/>
          <p:nvPr/>
        </p:nvGrpSpPr>
        <p:grpSpPr>
          <a:xfrm>
            <a:off x="5594191" y="3961115"/>
            <a:ext cx="2910144" cy="1182340"/>
            <a:chOff x="6917201" y="0"/>
            <a:chExt cx="2227776" cy="863400"/>
          </a:xfrm>
        </p:grpSpPr>
        <p:sp>
          <p:nvSpPr>
            <p:cNvPr id="47" name="Google Shape;47;p1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10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10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" name="Google Shape;50;p10"/>
          <p:cNvGrpSpPr/>
          <p:nvPr/>
        </p:nvGrpSpPr>
        <p:grpSpPr>
          <a:xfrm>
            <a:off x="199149" y="2"/>
            <a:ext cx="2795413" cy="1083308"/>
            <a:chOff x="6917201" y="0"/>
            <a:chExt cx="2227776" cy="863400"/>
          </a:xfrm>
        </p:grpSpPr>
        <p:sp>
          <p:nvSpPr>
            <p:cNvPr id="51" name="Google Shape;51;p1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10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10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Google Shape;54;p10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1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1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11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11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2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3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3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3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13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4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" name="Google Shape;80;p14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14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" name="Google Shape;84;p1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" name="Google Shape;85;p14"/>
          <p:cNvGrpSpPr/>
          <p:nvPr/>
        </p:nvGrpSpPr>
        <p:grpSpPr>
          <a:xfrm>
            <a:off x="34934" y="4522125"/>
            <a:ext cx="1593305" cy="617072"/>
            <a:chOff x="6917201" y="0"/>
            <a:chExt cx="2227776" cy="863400"/>
          </a:xfrm>
        </p:grpSpPr>
        <p:sp>
          <p:nvSpPr>
            <p:cNvPr id="86" name="Google Shape;86;p1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" name="Google Shape;89;p14"/>
          <p:cNvGrpSpPr/>
          <p:nvPr/>
        </p:nvGrpSpPr>
        <p:grpSpPr>
          <a:xfrm>
            <a:off x="5886353" y="1243"/>
            <a:ext cx="3257454" cy="1261514"/>
            <a:chOff x="6917201" y="0"/>
            <a:chExt cx="2227776" cy="863400"/>
          </a:xfrm>
        </p:grpSpPr>
        <p:sp>
          <p:nvSpPr>
            <p:cNvPr id="90" name="Google Shape;90;p1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" name="Google Shape;93;p14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5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15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15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StacyYang/Flashcards-to-learn-a-foreign-languag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5" Type="http://schemas.openxmlformats.org/officeDocument/2006/relationships/image" Target="../media/image1.png"/><Relationship Id="rId6" Type="http://schemas.openxmlformats.org/officeDocument/2006/relationships/image" Target="../media/image15.png"/><Relationship Id="rId7" Type="http://schemas.openxmlformats.org/officeDocument/2006/relationships/image" Target="../media/image9.png"/><Relationship Id="rId8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"/>
          <p:cNvSpPr txBox="1"/>
          <p:nvPr>
            <p:ph type="ctrTitle"/>
          </p:nvPr>
        </p:nvSpPr>
        <p:spPr>
          <a:xfrm>
            <a:off x="1852978" y="1633758"/>
            <a:ext cx="5361300" cy="14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zh-CN"/>
              <a:t>Team: Luna R</a:t>
            </a:r>
            <a:endParaRPr/>
          </a:p>
        </p:txBody>
      </p:sp>
      <p:sp>
        <p:nvSpPr>
          <p:cNvPr id="129" name="Google Shape;129;p1"/>
          <p:cNvSpPr txBox="1"/>
          <p:nvPr>
            <p:ph idx="1" type="subTitle"/>
          </p:nvPr>
        </p:nvSpPr>
        <p:spPr>
          <a:xfrm>
            <a:off x="1804750" y="2899025"/>
            <a:ext cx="59241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CN"/>
              <a:t>			         </a:t>
            </a:r>
            <a:r>
              <a:rPr lang="zh-CN" sz="1845"/>
              <a:t>  Week 7</a:t>
            </a:r>
            <a:endParaRPr sz="1845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CN" sz="1845"/>
              <a:t>Xinghai Nian, Bingzhen Chen, Xiaoqian Yang</a:t>
            </a:r>
            <a:endParaRPr sz="1845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f5f20614c3_0_24"/>
          <p:cNvSpPr txBox="1"/>
          <p:nvPr>
            <p:ph type="title"/>
          </p:nvPr>
        </p:nvSpPr>
        <p:spPr>
          <a:xfrm>
            <a:off x="819150" y="373425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CN"/>
              <a:t>Testing Plan</a:t>
            </a:r>
            <a:endParaRPr/>
          </a:p>
        </p:txBody>
      </p:sp>
      <p:sp>
        <p:nvSpPr>
          <p:cNvPr id="202" name="Google Shape;202;g1f5f20614c3_0_24"/>
          <p:cNvSpPr txBox="1"/>
          <p:nvPr>
            <p:ph idx="1" type="body"/>
          </p:nvPr>
        </p:nvSpPr>
        <p:spPr>
          <a:xfrm>
            <a:off x="819150" y="672075"/>
            <a:ext cx="7505700" cy="29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○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Functionality testing: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■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Check that all the links on the website are working properly.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■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Verify that users can log in, sign up, and log out successfully.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■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 that users are redirected to the correct pages after logging in or signing up.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■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Check that users are able to choose a language mode and access the quiz.</a:t>
            </a:r>
            <a:endParaRPr b="1"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○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interface testing: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■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Verify that the website is visually appealing and easy to navigate.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■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Check that all buttons and forms are properly labeled and functioning correctly.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■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 that the website is responsive and looks good on different size of screens.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○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Security testing: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■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Check that user passwords are being stored securely (using a secure hashing algorithm).</a:t>
            </a:r>
            <a:endParaRPr b="1"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○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testing: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■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Verify that user information is being stored correctly in the database.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■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Check that the database schema is designed properly and optimized for performance.</a:t>
            </a:r>
            <a:endParaRPr b="1"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○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testing: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■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the website's load times to ensure that it is loading quickly and efficiently.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■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JMeter to check that the website is able to handle a large number of users simultaneously without crashing or slowing down.</a:t>
            </a:r>
            <a:endParaRPr b="1"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f5fd190fb6_2_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CN"/>
              <a:t>Supervisor account</a:t>
            </a:r>
            <a:endParaRPr/>
          </a:p>
        </p:txBody>
      </p:sp>
      <p:sp>
        <p:nvSpPr>
          <p:cNvPr id="208" name="Google Shape;208;g1f5fd190fb6_2_0"/>
          <p:cNvSpPr txBox="1"/>
          <p:nvPr>
            <p:ph idx="1" type="body"/>
          </p:nvPr>
        </p:nvSpPr>
        <p:spPr>
          <a:xfrm>
            <a:off x="819150" y="1472500"/>
            <a:ext cx="7505700" cy="3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zh-CN" sz="1600"/>
              <a:t>We think it’s a good idea to have a supervisor account.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zh-CN" sz="1600"/>
              <a:t>The amount of Time and effort needed: three weeks</a:t>
            </a:r>
            <a:endParaRPr sz="16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Since we are ahead of our schedule, so it is possible for us to implements some of the features.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zh-CN" sz="1600"/>
              <a:t>It is a plus to the product. Easy and reasonable to maintain the website.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zh-CN" sz="1600"/>
              <a:t>Features we plan to implement: 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AutoNum type="alphaLcPeriod"/>
            </a:pPr>
            <a:r>
              <a:rPr lang="zh-CN" sz="120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list/summarize the individual data of registered users.    (Done)</a:t>
            </a:r>
            <a:endParaRPr sz="1200">
              <a:solidFill>
                <a:srgbClr val="FF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AutoNum type="alphaLcPeriod"/>
            </a:pPr>
            <a:r>
              <a:rPr lang="zh-CN" sz="120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remove user accounts   </a:t>
            </a:r>
            <a:r>
              <a:rPr lang="zh-CN" sz="1200">
                <a:solidFill>
                  <a:srgbClr val="FF0000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(Done)</a:t>
            </a:r>
            <a:endParaRPr sz="1200">
              <a:solidFill>
                <a:srgbClr val="FF0000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AutoNum type="alphaLcPeriod"/>
            </a:pPr>
            <a:r>
              <a:rPr lang="zh-CN" sz="1200">
                <a:solidFill>
                  <a:srgbClr val="FF0000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(and have all the capabilities of a regular user?)  (Done) </a:t>
            </a:r>
            <a:endParaRPr sz="1200">
              <a:solidFill>
                <a:srgbClr val="FF0000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Arial"/>
              <a:buAutoNum type="alphaLcPeriod"/>
            </a:pPr>
            <a:r>
              <a:rPr lang="zh-CN" sz="1200">
                <a:solidFill>
                  <a:srgbClr val="2D3B4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delete inappropriate quizzes and flashcards.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Arial"/>
              <a:buAutoNum type="alphaLcPeriod"/>
            </a:pPr>
            <a:r>
              <a:rPr lang="zh-CN" sz="1200">
                <a:solidFill>
                  <a:srgbClr val="2D3B45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reset users' password (??) </a:t>
            </a: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16f6799405_0_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CN"/>
              <a:t>Feedback from Codescapes </a:t>
            </a:r>
            <a:endParaRPr/>
          </a:p>
        </p:txBody>
      </p:sp>
      <p:sp>
        <p:nvSpPr>
          <p:cNvPr id="214" name="Google Shape;214;g216f6799405_0_0"/>
          <p:cNvSpPr txBox="1"/>
          <p:nvPr>
            <p:ph idx="1" type="body"/>
          </p:nvPr>
        </p:nvSpPr>
        <p:spPr>
          <a:xfrm>
            <a:off x="652150" y="1455250"/>
            <a:ext cx="7505700" cy="3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- make sure your files in weekly_team_presentation and weekly_team_report are formatted the same - ex. week1, week2, week3, ... </a:t>
            </a:r>
            <a:r>
              <a:rPr lang="zh-CN" sz="1600">
                <a:solidFill>
                  <a:srgbClr val="FF0000"/>
                </a:solidFill>
              </a:rPr>
              <a:t>(Will do that.)</a:t>
            </a:r>
            <a:endParaRPr sz="16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- easy setup - documentation was easy to follow - minor change: tell users to change into dev folder before running main.py or change command to python dev/main.py   </a:t>
            </a:r>
            <a:r>
              <a:rPr lang="zh-CN" sz="1600">
                <a:solidFill>
                  <a:srgbClr val="FF0000"/>
                </a:solidFill>
              </a:rPr>
              <a:t>(Will do that, thank you for pointing out)</a:t>
            </a:r>
            <a:endParaRPr sz="16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Recommendation: - create an about us page - cool seeing team members, but it takes up more than half the main page  </a:t>
            </a:r>
            <a:r>
              <a:rPr lang="zh-CN" sz="1600">
                <a:solidFill>
                  <a:srgbClr val="FF0000"/>
                </a:solidFill>
              </a:rPr>
              <a:t>(Might do that if have time)</a:t>
            </a:r>
            <a:endParaRPr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E1E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E1E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"/>
          <p:cNvSpPr txBox="1"/>
          <p:nvPr>
            <p:ph type="title"/>
          </p:nvPr>
        </p:nvSpPr>
        <p:spPr>
          <a:xfrm>
            <a:off x="819150" y="3985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CN"/>
              <a:t>Flashcards to learn a foreign language</a:t>
            </a:r>
            <a:endParaRPr/>
          </a:p>
        </p:txBody>
      </p:sp>
      <p:sp>
        <p:nvSpPr>
          <p:cNvPr id="135" name="Google Shape;135;p3"/>
          <p:cNvSpPr txBox="1"/>
          <p:nvPr>
            <p:ph idx="1" type="body"/>
          </p:nvPr>
        </p:nvSpPr>
        <p:spPr>
          <a:xfrm>
            <a:off x="819150" y="1427125"/>
            <a:ext cx="7734600" cy="30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4895"/>
              <a:buNone/>
            </a:pPr>
            <a:r>
              <a:rPr lang="zh-CN" sz="2895">
                <a:latin typeface="Times New Roman"/>
                <a:ea typeface="Times New Roman"/>
                <a:cs typeface="Times New Roman"/>
                <a:sym typeface="Times New Roman"/>
              </a:rPr>
              <a:t>Description: A website where users can learn a foreign language using flashcards.</a:t>
            </a:r>
            <a:endParaRPr sz="289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44895"/>
              <a:buNone/>
            </a:pPr>
            <a:r>
              <a:rPr lang="zh-CN" sz="2895">
                <a:latin typeface="Times New Roman"/>
                <a:ea typeface="Times New Roman"/>
                <a:cs typeface="Times New Roman"/>
                <a:sym typeface="Times New Roman"/>
              </a:rPr>
              <a:t>Users would need to register or sign in first before they can choose a language.</a:t>
            </a:r>
            <a:endParaRPr sz="289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44894"/>
              <a:buNone/>
            </a:pPr>
            <a:r>
              <a:rPr lang="zh-CN" sz="2895">
                <a:latin typeface="Times New Roman"/>
                <a:ea typeface="Times New Roman"/>
                <a:cs typeface="Times New Roman"/>
                <a:sym typeface="Times New Roman"/>
              </a:rPr>
              <a:t>Then there are two modes:  </a:t>
            </a:r>
            <a:endParaRPr sz="289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44895"/>
              <a:buNone/>
            </a:pPr>
            <a:r>
              <a:rPr lang="zh-CN" sz="2895">
                <a:latin typeface="Times New Roman"/>
                <a:ea typeface="Times New Roman"/>
                <a:cs typeface="Times New Roman"/>
                <a:sym typeface="Times New Roman"/>
              </a:rPr>
              <a:t>1. Study Mode: using flashcards to study.</a:t>
            </a:r>
            <a:endParaRPr sz="289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44895"/>
              <a:buNone/>
            </a:pPr>
            <a:r>
              <a:rPr lang="zh-CN" sz="2895">
                <a:latin typeface="Times New Roman"/>
                <a:ea typeface="Times New Roman"/>
                <a:cs typeface="Times New Roman"/>
                <a:sym typeface="Times New Roman"/>
              </a:rPr>
              <a:t>2. Quiz Mode:  Multiple choices, true and false questions.</a:t>
            </a:r>
            <a:endParaRPr sz="289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44894"/>
              <a:buNone/>
            </a:pPr>
            <a:r>
              <a:rPr lang="zh-CN" sz="2895">
                <a:latin typeface="Times New Roman"/>
                <a:ea typeface="Times New Roman"/>
                <a:cs typeface="Times New Roman"/>
                <a:sym typeface="Times New Roman"/>
              </a:rPr>
              <a:t>			          User score, score rank, time to take the quiz will be saved.</a:t>
            </a:r>
            <a:endParaRPr sz="289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44895"/>
              <a:buNone/>
            </a:pPr>
            <a:r>
              <a:rPr lang="zh-CN" sz="2895">
                <a:latin typeface="Times New Roman"/>
                <a:ea typeface="Times New Roman"/>
                <a:cs typeface="Times New Roman"/>
                <a:sym typeface="Times New Roman"/>
              </a:rPr>
              <a:t>Github: </a:t>
            </a:r>
            <a:r>
              <a:rPr lang="zh-CN" sz="2895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https://github.com/StacyYang/Flashcards-to-learn-a-foreign-language</a:t>
            </a:r>
            <a:r>
              <a:rPr lang="zh-CN" sz="2895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89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000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0919994521_0_0"/>
          <p:cNvSpPr txBox="1"/>
          <p:nvPr>
            <p:ph type="title"/>
          </p:nvPr>
        </p:nvSpPr>
        <p:spPr>
          <a:xfrm>
            <a:off x="680275" y="352875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CN"/>
              <a:t>What we’ve accomplished:</a:t>
            </a:r>
            <a:endParaRPr/>
          </a:p>
        </p:txBody>
      </p:sp>
      <p:graphicFrame>
        <p:nvGraphicFramePr>
          <p:cNvPr id="141" name="Google Shape;141;g20919994521_0_0"/>
          <p:cNvGraphicFramePr/>
          <p:nvPr/>
        </p:nvGraphicFramePr>
        <p:xfrm>
          <a:off x="951075" y="16735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{D1D3E03B-BBB3-4738-A254-C4C32A056306}</a:tableStyleId>
              </a:tblPr>
              <a:tblGrid>
                <a:gridCol w="960500"/>
                <a:gridCol w="2787125"/>
                <a:gridCol w="1997450"/>
              </a:tblGrid>
              <a:tr h="794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CN" sz="12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Milestone 2</a:t>
                      </a:r>
                      <a:endParaRPr sz="1200" u="none" cap="none" strike="noStrike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200"/>
                        <a:buFont typeface="Times New Roman"/>
                        <a:buChar char="●"/>
                      </a:pPr>
                      <a:r>
                        <a:rPr b="1" lang="zh-CN" sz="12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Frontend/backend development (home page, register, login)</a:t>
                      </a:r>
                      <a:endParaRPr b="1" sz="1200" u="none" cap="none" strike="noStrike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-2286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zh-CN" sz="12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week 4: 02/23/2023</a:t>
                      </a:r>
                      <a:endParaRPr b="1" sz="1200" u="none" cap="none" strike="noStrike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2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CN" sz="12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Milestone 3</a:t>
                      </a:r>
                      <a:endParaRPr sz="1200" u="none" cap="none" strike="noStrike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200"/>
                        <a:buFont typeface="Times New Roman"/>
                        <a:buChar char="●"/>
                      </a:pPr>
                      <a:r>
                        <a:rPr b="1" lang="zh-CN" sz="12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Frontend/backend development (study mode design)</a:t>
                      </a:r>
                      <a:endParaRPr b="1" sz="1200" u="none" cap="none" strike="noStrike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-2286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zh-CN" sz="12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week 6: 03/09/2023</a:t>
                      </a:r>
                      <a:endParaRPr b="1" sz="1200" u="none" cap="none" strike="noStrike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2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CN" sz="12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Milestone 4</a:t>
                      </a:r>
                      <a:endParaRPr sz="1200" u="none" cap="none" strike="noStrike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200"/>
                        <a:buFont typeface="Times New Roman"/>
                        <a:buChar char="●"/>
                      </a:pPr>
                      <a:r>
                        <a:rPr b="1" lang="zh-CN" sz="12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Frontend/backend development (quiz mode design)</a:t>
                      </a:r>
                      <a:endParaRPr sz="1200" u="none" cap="none" strike="noStrike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-2286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CN" sz="12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week 8: 03/23/2023</a:t>
                      </a:r>
                      <a:endParaRPr sz="1200" u="none" cap="none" strike="noStrike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4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CN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Milestone 5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Char char="●"/>
                      </a:pPr>
                      <a:r>
                        <a:rPr lang="zh-CN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Frontend/backend development (score board design)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Char char="●"/>
                      </a:pPr>
                      <a:r>
                        <a:rPr lang="zh-CN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 website, possibly deploy the website.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A86E8"/>
                        </a:buClr>
                        <a:buSzPts val="1200"/>
                        <a:buFont typeface="Times New Roman"/>
                        <a:buChar char="●"/>
                      </a:pPr>
                      <a:r>
                        <a:rPr lang="zh-CN" sz="1200">
                          <a:solidFill>
                            <a:srgbClr val="4A86E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Administer account</a:t>
                      </a:r>
                      <a:endParaRPr sz="1200">
                        <a:solidFill>
                          <a:srgbClr val="4A86E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-2286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CN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week 10: 4/15/2023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42" name="Google Shape;142;g2091999452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0150" y="2480200"/>
            <a:ext cx="1325850" cy="136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20919994521_0_0"/>
          <p:cNvSpPr txBox="1"/>
          <p:nvPr/>
        </p:nvSpPr>
        <p:spPr>
          <a:xfrm>
            <a:off x="927413" y="991150"/>
            <a:ext cx="579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/>
                <a:ea typeface="Calibri"/>
                <a:cs typeface="Calibri"/>
                <a:sym typeface="Calibri"/>
              </a:rPr>
              <a:t>For administer account, we are able to create a administer account, and can list all user accounts, remove any account. And list quiz questions.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0fc52bca11_1_133"/>
          <p:cNvSpPr txBox="1"/>
          <p:nvPr>
            <p:ph type="title"/>
          </p:nvPr>
        </p:nvSpPr>
        <p:spPr>
          <a:xfrm>
            <a:off x="840525" y="4690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/>
              <a:t>What we are doing right now: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49" name="Google Shape;149;g20fc52bca11_1_133"/>
          <p:cNvSpPr txBox="1"/>
          <p:nvPr/>
        </p:nvSpPr>
        <p:spPr>
          <a:xfrm>
            <a:off x="602300" y="1276125"/>
            <a:ext cx="40455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AutoNum type="arabicPeriod"/>
            </a:pPr>
            <a:r>
              <a:rPr b="0" i="0" lang="zh-CN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 the UI of the Study mode, store notes to database.</a:t>
            </a:r>
            <a:endParaRPr b="0" i="0" sz="1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AutoNum type="arabicPeriod"/>
            </a:pPr>
            <a:r>
              <a:rPr b="0" i="0" lang="zh-CN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Frontend &amp; backend design for Scoreboard</a:t>
            </a:r>
            <a:endParaRPr b="0" i="0" sz="1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AutoNum type="arabicPeriod"/>
            </a:pPr>
            <a:r>
              <a:rPr lang="zh-CN" sz="1900">
                <a:latin typeface="Times New Roman"/>
                <a:ea typeface="Times New Roman"/>
                <a:cs typeface="Times New Roman"/>
                <a:sym typeface="Times New Roman"/>
              </a:rPr>
              <a:t>Add more function for administer account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0" name="Google Shape;150;g20fc52bca11_1_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4275" y="1103725"/>
            <a:ext cx="3727150" cy="351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f5fd190fb6_0_10"/>
          <p:cNvSpPr txBox="1"/>
          <p:nvPr>
            <p:ph type="title"/>
          </p:nvPr>
        </p:nvSpPr>
        <p:spPr>
          <a:xfrm>
            <a:off x="693350" y="508250"/>
            <a:ext cx="75057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Demo screen shots</a:t>
            </a:r>
            <a:endParaRPr/>
          </a:p>
        </p:txBody>
      </p:sp>
      <p:sp>
        <p:nvSpPr>
          <p:cNvPr id="156" name="Google Shape;156;g1f5fd190fb6_0_10"/>
          <p:cNvSpPr txBox="1"/>
          <p:nvPr>
            <p:ph idx="1" type="body"/>
          </p:nvPr>
        </p:nvSpPr>
        <p:spPr>
          <a:xfrm>
            <a:off x="325625" y="1464288"/>
            <a:ext cx="1975200" cy="14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b="1" lang="zh-CN">
                <a:latin typeface="Times New Roman"/>
                <a:ea typeface="Times New Roman"/>
                <a:cs typeface="Times New Roman"/>
                <a:sym typeface="Times New Roman"/>
              </a:rPr>
              <a:t>Completed Quiz Result, score and correct answer will be displayed after the user answers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g1f5fd190fb6_0_10"/>
          <p:cNvSpPr txBox="1"/>
          <p:nvPr/>
        </p:nvSpPr>
        <p:spPr>
          <a:xfrm>
            <a:off x="4572000" y="3822575"/>
            <a:ext cx="34413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imes New Roman"/>
              <a:buChar char="●"/>
            </a:pPr>
            <a:r>
              <a:rPr b="1" i="0" lang="zh-CN" sz="13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Preliminary completion of the study mode section</a:t>
            </a:r>
            <a:endParaRPr b="1" i="0" sz="1300" u="none" cap="none" strike="noStrik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8" name="Google Shape;158;g1f5fd190fb6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9425" y="494749"/>
            <a:ext cx="2207750" cy="2943642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1f5fd190fb6_0_10"/>
          <p:cNvSpPr txBox="1"/>
          <p:nvPr/>
        </p:nvSpPr>
        <p:spPr>
          <a:xfrm>
            <a:off x="4999450" y="1419900"/>
            <a:ext cx="2072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b="0" i="0" lang="zh-C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Display requirements at registration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0" name="Google Shape;160;g1f5fd190fb6_0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5625" y="3328000"/>
            <a:ext cx="2080422" cy="160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1f5fd190fb6_0_10"/>
          <p:cNvPicPr preferRelativeResize="0"/>
          <p:nvPr/>
        </p:nvPicPr>
        <p:blipFill rotWithShape="1">
          <a:blip r:embed="rId5">
            <a:alphaModFix/>
          </a:blip>
          <a:srcRect b="0" l="0" r="44171" t="0"/>
          <a:stretch/>
        </p:blipFill>
        <p:spPr>
          <a:xfrm>
            <a:off x="2521626" y="3399875"/>
            <a:ext cx="2207744" cy="14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1f5fd190fb6_0_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0825" y="1097562"/>
            <a:ext cx="2878900" cy="222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17830b080d_0_1"/>
          <p:cNvSpPr txBox="1"/>
          <p:nvPr>
            <p:ph type="title"/>
          </p:nvPr>
        </p:nvSpPr>
        <p:spPr>
          <a:xfrm>
            <a:off x="693350" y="508250"/>
            <a:ext cx="75057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Administer account</a:t>
            </a:r>
            <a:endParaRPr/>
          </a:p>
        </p:txBody>
      </p:sp>
      <p:pic>
        <p:nvPicPr>
          <p:cNvPr id="168" name="Google Shape;168;g217830b080d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025" y="1696575"/>
            <a:ext cx="2316924" cy="284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217830b080d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7950" y="1696575"/>
            <a:ext cx="6347324" cy="263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217830b080d_0_1"/>
          <p:cNvSpPr txBox="1"/>
          <p:nvPr/>
        </p:nvSpPr>
        <p:spPr>
          <a:xfrm>
            <a:off x="968250" y="1111500"/>
            <a:ext cx="4893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Administer</a:t>
            </a:r>
            <a:r>
              <a:rPr lang="zh-CN">
                <a:latin typeface="Calibri"/>
                <a:ea typeface="Calibri"/>
                <a:cs typeface="Calibri"/>
                <a:sym typeface="Calibri"/>
              </a:rPr>
              <a:t>     username: administer password: 1234567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Test user</a:t>
            </a:r>
            <a:r>
              <a:rPr lang="zh-CN">
                <a:latin typeface="Calibri"/>
                <a:ea typeface="Calibri"/>
                <a:cs typeface="Calibri"/>
                <a:sym typeface="Calibri"/>
              </a:rPr>
              <a:t>         </a:t>
            </a:r>
            <a:r>
              <a:rPr lang="zh-CN">
                <a:latin typeface="Calibri"/>
                <a:ea typeface="Calibri"/>
                <a:cs typeface="Calibri"/>
                <a:sym typeface="Calibri"/>
              </a:rPr>
              <a:t>username: tester password: 1234567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0fc52bca11_0_5"/>
          <p:cNvSpPr txBox="1"/>
          <p:nvPr>
            <p:ph type="title"/>
          </p:nvPr>
        </p:nvSpPr>
        <p:spPr>
          <a:xfrm>
            <a:off x="819150" y="5901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CN"/>
              <a:t>Documentation for application users</a:t>
            </a:r>
            <a:endParaRPr/>
          </a:p>
        </p:txBody>
      </p:sp>
      <p:sp>
        <p:nvSpPr>
          <p:cNvPr id="176" name="Google Shape;176;g20fc52bca11_0_5"/>
          <p:cNvSpPr txBox="1"/>
          <p:nvPr>
            <p:ph idx="1" type="body"/>
          </p:nvPr>
        </p:nvSpPr>
        <p:spPr>
          <a:xfrm>
            <a:off x="656325" y="1680800"/>
            <a:ext cx="37530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AutoNum type="arabicPeriod"/>
            </a:pPr>
            <a:r>
              <a:rPr lang="zh-CN" sz="1700">
                <a:latin typeface="Times New Roman"/>
                <a:ea typeface="Times New Roman"/>
                <a:cs typeface="Times New Roman"/>
                <a:sym typeface="Times New Roman"/>
              </a:rPr>
              <a:t>register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AutoNum type="arabicPeriod"/>
            </a:pPr>
            <a:r>
              <a:rPr lang="zh-CN" sz="1700">
                <a:latin typeface="Times New Roman"/>
                <a:ea typeface="Times New Roman"/>
                <a:cs typeface="Times New Roman"/>
                <a:sym typeface="Times New Roman"/>
              </a:rPr>
              <a:t>login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AutoNum type="arabicPeriod"/>
            </a:pPr>
            <a:r>
              <a:rPr lang="zh-CN" sz="1700">
                <a:latin typeface="Times New Roman"/>
                <a:ea typeface="Times New Roman"/>
                <a:cs typeface="Times New Roman"/>
                <a:sym typeface="Times New Roman"/>
              </a:rPr>
              <a:t>study or quiz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AutoNum type="arabicPeriod"/>
            </a:pPr>
            <a:r>
              <a:rPr lang="zh-CN" sz="1700">
                <a:latin typeface="Times New Roman"/>
                <a:ea typeface="Times New Roman"/>
                <a:cs typeface="Times New Roman"/>
                <a:sym typeface="Times New Roman"/>
              </a:rPr>
              <a:t>study by using flashcards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AutoNum type="arabicPeriod"/>
            </a:pPr>
            <a:r>
              <a:rPr lang="zh-CN" sz="1700">
                <a:latin typeface="Times New Roman"/>
                <a:ea typeface="Times New Roman"/>
                <a:cs typeface="Times New Roman"/>
                <a:sym typeface="Times New Roman"/>
              </a:rPr>
              <a:t>T/F and multiple choice questions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AutoNum type="arabicPeriod"/>
            </a:pPr>
            <a:r>
              <a:rPr lang="zh-CN" sz="1700">
                <a:latin typeface="Times New Roman"/>
                <a:ea typeface="Times New Roman"/>
                <a:cs typeface="Times New Roman"/>
                <a:sym typeface="Times New Roman"/>
              </a:rPr>
              <a:t>scoreboard after quiz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7" name="Google Shape;177;g20fc52bca11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9139" y="3486325"/>
            <a:ext cx="3253576" cy="142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20fc52bca11_0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7875" y="1074850"/>
            <a:ext cx="2526874" cy="21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20fc52bca11_0_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05425" y="3247788"/>
            <a:ext cx="3188374" cy="159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20fc52bca11_0_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56275" y="3226288"/>
            <a:ext cx="3486674" cy="163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20fc52bca11_0_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30675" y="1074850"/>
            <a:ext cx="1242976" cy="1659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20fc52bca11_0_5"/>
          <p:cNvPicPr preferRelativeResize="0"/>
          <p:nvPr/>
        </p:nvPicPr>
        <p:blipFill rotWithShape="1">
          <a:blip r:embed="rId8">
            <a:alphaModFix/>
          </a:blip>
          <a:srcRect b="0" l="0" r="36260" t="0"/>
          <a:stretch/>
        </p:blipFill>
        <p:spPr>
          <a:xfrm>
            <a:off x="3814413" y="1247924"/>
            <a:ext cx="2312690" cy="151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f437762a9f_0_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CN"/>
              <a:t>Documentation for expert users</a:t>
            </a:r>
            <a:endParaRPr/>
          </a:p>
        </p:txBody>
      </p:sp>
      <p:pic>
        <p:nvPicPr>
          <p:cNvPr id="188" name="Google Shape;188;g1f437762a9f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6800" y="1601875"/>
            <a:ext cx="5928274" cy="31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1f437762a9f_0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0000" y="1601876"/>
            <a:ext cx="2333301" cy="12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1f437762a9f_0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71425" y="2684873"/>
            <a:ext cx="2511877" cy="108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1f437762a9f_0_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76874" y="3659850"/>
            <a:ext cx="1947978" cy="108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g21993a71c6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050" y="524800"/>
            <a:ext cx="6295751" cy="381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